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9" r:id="rId3"/>
    <p:sldId id="284" r:id="rId4"/>
    <p:sldId id="291" r:id="rId5"/>
    <p:sldId id="343" r:id="rId6"/>
    <p:sldId id="348" r:id="rId7"/>
    <p:sldId id="344" r:id="rId8"/>
    <p:sldId id="345" r:id="rId9"/>
    <p:sldId id="346" r:id="rId10"/>
    <p:sldId id="347" r:id="rId11"/>
    <p:sldId id="350" r:id="rId12"/>
    <p:sldId id="353" r:id="rId13"/>
    <p:sldId id="351" r:id="rId14"/>
    <p:sldId id="35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4"/>
          </p14:sldIdLst>
        </p14:section>
        <p14:section name="Overview and Objectives" id="{ABA716BF-3A5C-4ADB-94C9-CFEF84EBA240}">
          <p14:sldIdLst>
            <p14:sldId id="291"/>
            <p14:sldId id="343"/>
            <p14:sldId id="348"/>
            <p14:sldId id="344"/>
            <p14:sldId id="345"/>
            <p14:sldId id="346"/>
            <p14:sldId id="347"/>
            <p14:sldId id="350"/>
            <p14:sldId id="353"/>
            <p14:sldId id="351"/>
            <p14:sldId id="352"/>
            <p14:sldId id="354"/>
            <p14:sldId id="355"/>
            <p14:sldId id="356"/>
            <p14:sldId id="357"/>
            <p14:sldId id="358"/>
            <p14:sldId id="359"/>
            <p14:sldId id="360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83977" autoAdjust="0"/>
  </p:normalViewPr>
  <p:slideViewPr>
    <p:cSldViewPr>
      <p:cViewPr>
        <p:scale>
          <a:sx n="60" d="100"/>
          <a:sy n="60" d="100"/>
        </p:scale>
        <p:origin x="-17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88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5871-F37A-4EA8-89E8-1BEC53FB15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47864" y="2708920"/>
            <a:ext cx="5148064" cy="936104"/>
          </a:xfrm>
        </p:spPr>
        <p:txBody>
          <a:bodyPr>
            <a:noAutofit/>
          </a:bodyPr>
          <a:lstStyle/>
          <a:p>
            <a:pPr algn="ctr" rtl="0"/>
            <a:r>
              <a:rPr lang="en-US" sz="6600" dirty="0" smtClean="0">
                <a:solidFill>
                  <a:srgbClr val="FF0000"/>
                </a:solidFill>
              </a:rPr>
              <a:t>TCP/IP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3491880" y="4581128"/>
            <a:ext cx="5747104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Prepared by</a:t>
            </a:r>
            <a:r>
              <a:rPr lang="en-US" sz="2400" dirty="0"/>
              <a:t>: </a:t>
            </a:r>
            <a:r>
              <a:rPr lang="en-US" sz="3600" b="1" dirty="0" err="1">
                <a:latin typeface="Blackadder ITC" pitchFamily="82" charset="0"/>
              </a:rPr>
              <a:t>Emadeldeen</a:t>
            </a:r>
            <a:r>
              <a:rPr lang="en-US" sz="3600" b="1" dirty="0">
                <a:latin typeface="Blackadder ITC" pitchFamily="82" charset="0"/>
              </a:rPr>
              <a:t> </a:t>
            </a:r>
            <a:r>
              <a:rPr lang="en-US" sz="3600" b="1" dirty="0" err="1" smtClean="0">
                <a:latin typeface="Blackadder ITC" pitchFamily="82" charset="0"/>
              </a:rPr>
              <a:t>Abdallah</a:t>
            </a:r>
            <a:r>
              <a:rPr lang="en-US" sz="3600" b="1" dirty="0" smtClean="0"/>
              <a:t> </a:t>
            </a:r>
            <a:endParaRPr lang="en-US" sz="2400" dirty="0"/>
          </a:p>
          <a:p>
            <a:pPr algn="l"/>
            <a:r>
              <a:rPr lang="en-US" sz="2400" b="1" dirty="0"/>
              <a:t>Supervisor</a:t>
            </a:r>
            <a:r>
              <a:rPr lang="en-US" sz="2400" dirty="0"/>
              <a:t>: </a:t>
            </a:r>
            <a:r>
              <a:rPr lang="en-US" sz="2400" b="1" dirty="0"/>
              <a:t>Dr</a:t>
            </a:r>
            <a:r>
              <a:rPr lang="en-US" sz="3600" b="1" dirty="0" smtClean="0">
                <a:latin typeface="Blackadder ITC" pitchFamily="82" charset="0"/>
              </a:rPr>
              <a:t>. Mohamed </a:t>
            </a:r>
            <a:r>
              <a:rPr lang="en-US" sz="3600" b="1" dirty="0" err="1" smtClean="0">
                <a:latin typeface="Blackadder ITC" pitchFamily="82" charset="0"/>
              </a:rPr>
              <a:t>Heshmat</a:t>
            </a:r>
            <a:r>
              <a:rPr lang="en-US" sz="3600" b="1" dirty="0" smtClean="0">
                <a:latin typeface="Blackadder ITC" pitchFamily="82" charset="0"/>
              </a:rPr>
              <a:t>  </a:t>
            </a:r>
            <a:endParaRPr lang="en-US" sz="3600" b="1" dirty="0">
              <a:latin typeface="Blackadder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304" y="1196752"/>
            <a:ext cx="6781800" cy="92153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TCP/IP Fundamentals</a:t>
            </a:r>
            <a:endParaRPr lang="ar-EG" sz="45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1518175"/>
            <a:ext cx="7765662" cy="1647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065" y="2420888"/>
            <a:ext cx="5529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IP </a:t>
            </a:r>
            <a:r>
              <a:rPr lang="en-US" sz="3200" dirty="0" smtClean="0"/>
              <a:t>address.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subnet mask.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Default gateway.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569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332656"/>
            <a:ext cx="3313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MAC Address</a:t>
            </a:r>
            <a:endParaRPr lang="ar-EG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268760"/>
            <a:ext cx="66992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Physical Address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00-90-4B-4C-C1-59     </a:t>
            </a:r>
            <a:r>
              <a:rPr lang="en-US" sz="3200" b="1" dirty="0"/>
              <a:t>(A-&gt;F and 0-&gt;9)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6 Octet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Octet = 8 bits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IP = 6 * 8 = 48 </a:t>
            </a:r>
            <a:r>
              <a:rPr lang="en-US" sz="3200" dirty="0" smtClean="0"/>
              <a:t>bits</a:t>
            </a:r>
            <a:endParaRPr lang="ar-EG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41712"/>
              </p:ext>
            </p:extLst>
          </p:nvPr>
        </p:nvGraphicFramePr>
        <p:xfrm>
          <a:off x="971600" y="4365104"/>
          <a:ext cx="7992888" cy="12961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648072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4C-C1-59</a:t>
                      </a:r>
                      <a:endParaRPr lang="ar-EG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00-90-4B</a:t>
                      </a:r>
                      <a:endParaRPr lang="ar-EG" sz="54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Unique for NIC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Unique for Company</a:t>
                      </a:r>
                      <a:endParaRPr lang="ar-EG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750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88640"/>
            <a:ext cx="2637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IP Address</a:t>
            </a:r>
            <a:endParaRPr lang="ar-EG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935" y="958081"/>
            <a:ext cx="349807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Logical Address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192.168.1.1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Four Octet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Octet = 8 bits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IP = 8 * 4 = 32 bits</a:t>
            </a:r>
            <a:endParaRPr lang="ar-EG" sz="3200" dirty="0"/>
          </a:p>
          <a:p>
            <a:pPr marL="285750" indent="-285750">
              <a:buFont typeface="Arial" pitchFamily="34" charset="0"/>
              <a:buChar char="•"/>
            </a:pPr>
            <a:endParaRPr lang="ar-EG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70477"/>
              </p:ext>
            </p:extLst>
          </p:nvPr>
        </p:nvGraphicFramePr>
        <p:xfrm>
          <a:off x="971600" y="5229200"/>
          <a:ext cx="7992888" cy="12961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648072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168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192</a:t>
                      </a:r>
                      <a:endParaRPr lang="ar-EG" sz="3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00000001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00000001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10101000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11000000</a:t>
                      </a:r>
                      <a:endParaRPr lang="ar-EG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70753"/>
              </p:ext>
            </p:extLst>
          </p:nvPr>
        </p:nvGraphicFramePr>
        <p:xfrm>
          <a:off x="971600" y="3645024"/>
          <a:ext cx="8040216" cy="1280160"/>
        </p:xfrm>
        <a:graphic>
          <a:graphicData uri="http://schemas.openxmlformats.org/drawingml/2006/table">
            <a:tbl>
              <a:tblPr rtl="1" firstRow="1" bandRow="1">
                <a:tableStyleId>{AF606853-7671-496A-8E4F-DF71F8EC918B}</a:tableStyleId>
              </a:tblPr>
              <a:tblGrid>
                <a:gridCol w="1005027"/>
                <a:gridCol w="1005027"/>
                <a:gridCol w="1005027"/>
                <a:gridCol w="1005027"/>
                <a:gridCol w="1005027"/>
                <a:gridCol w="1005027"/>
                <a:gridCol w="1005027"/>
                <a:gridCol w="1005027"/>
              </a:tblGrid>
              <a:tr h="623141"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2</a:t>
                      </a:r>
                      <a:r>
                        <a:rPr lang="en-US" sz="4000" u="none" baseline="30000" dirty="0" smtClean="0"/>
                        <a:t>0</a:t>
                      </a:r>
                      <a:endParaRPr lang="ar-EG" sz="3600" u="non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1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2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3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4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5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6</a:t>
                      </a:r>
                      <a:endParaRPr lang="ar-EG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r>
                        <a:rPr lang="en-US" sz="3600" baseline="30000" dirty="0" smtClean="0"/>
                        <a:t>7</a:t>
                      </a:r>
                      <a:endParaRPr lang="ar-EG" sz="3600" baseline="30000" dirty="0"/>
                    </a:p>
                  </a:txBody>
                  <a:tcPr/>
                </a:tc>
              </a:tr>
              <a:tr h="62314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1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2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4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8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16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32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64</a:t>
                      </a:r>
                      <a:endParaRPr lang="ar-EG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128</a:t>
                      </a:r>
                      <a:endParaRPr lang="ar-EG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414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332656"/>
            <a:ext cx="3231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Subnet Mask</a:t>
            </a: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268760"/>
            <a:ext cx="68259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(N) -&gt; Network ID (unique to network)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(H) </a:t>
            </a:r>
            <a:r>
              <a:rPr lang="en-US" sz="3200" dirty="0"/>
              <a:t>-&gt; </a:t>
            </a:r>
            <a:r>
              <a:rPr lang="en-US" sz="3200" dirty="0" smtClean="0"/>
              <a:t>Host ID (unique to system)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6834"/>
            <a:ext cx="8301939" cy="236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5141" y="54452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192.168.1.0     </a:t>
            </a:r>
            <a:r>
              <a:rPr lang="en-US" sz="2800" b="1" dirty="0" smtClean="0">
                <a:solidFill>
                  <a:srgbClr val="FF0000"/>
                </a:solidFill>
              </a:rPr>
              <a:t>Network ID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192.168.1.255  </a:t>
            </a:r>
            <a:r>
              <a:rPr lang="en-US" sz="2800" b="1" dirty="0" smtClean="0">
                <a:solidFill>
                  <a:srgbClr val="FF0000"/>
                </a:solidFill>
              </a:rPr>
              <a:t>Broadcast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5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88640"/>
            <a:ext cx="3231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Subnet Mask</a:t>
            </a: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102097"/>
            <a:ext cx="820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Why parting to </a:t>
            </a:r>
            <a:r>
              <a:rPr lang="en-US" sz="3600" dirty="0" smtClean="0"/>
              <a:t>Network </a:t>
            </a:r>
            <a:r>
              <a:rPr lang="en-US" sz="3600" dirty="0"/>
              <a:t>ID </a:t>
            </a:r>
            <a:r>
              <a:rPr lang="en-US" sz="3600" dirty="0" smtClean="0"/>
              <a:t>and </a:t>
            </a:r>
            <a:r>
              <a:rPr lang="en-US" sz="3600" dirty="0"/>
              <a:t>a </a:t>
            </a:r>
            <a:r>
              <a:rPr lang="en-US" sz="3600" dirty="0" smtClean="0"/>
              <a:t>Host ID </a:t>
            </a:r>
            <a:r>
              <a:rPr lang="en-US" sz="3600" b="1" dirty="0" smtClean="0"/>
              <a:t>?</a:t>
            </a:r>
            <a:endParaRPr lang="ar-EG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307169" y="2451784"/>
            <a:ext cx="646164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Network IDs are the same, not use router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Network </a:t>
            </a:r>
            <a:r>
              <a:rPr lang="en-US" sz="2800" dirty="0"/>
              <a:t>IDs are </a:t>
            </a:r>
            <a:r>
              <a:rPr lang="en-US" sz="2800" dirty="0" smtClean="0"/>
              <a:t>deferent, </a:t>
            </a:r>
            <a:r>
              <a:rPr lang="en-US" sz="2800" dirty="0"/>
              <a:t>use router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Broadcast and traffic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Convert to VLAN</a:t>
            </a:r>
            <a:endParaRPr lang="ar-EG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8314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88640"/>
            <a:ext cx="4085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Default Gateway</a:t>
            </a: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8421" y="860094"/>
            <a:ext cx="71408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Default </a:t>
            </a:r>
            <a:r>
              <a:rPr lang="en-US" sz="3200" b="1" dirty="0" smtClean="0">
                <a:solidFill>
                  <a:srgbClr val="FF0000"/>
                </a:solidFill>
              </a:rPr>
              <a:t>Gateway </a:t>
            </a:r>
            <a:r>
              <a:rPr lang="en-US" sz="3200" b="1" dirty="0" smtClean="0"/>
              <a:t>Is an address for Router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Address as same as IP.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Purpose of router.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Why use </a:t>
            </a:r>
            <a:r>
              <a:rPr lang="en-US" sz="3200" b="1" dirty="0">
                <a:solidFill>
                  <a:srgbClr val="FF0000"/>
                </a:solidFill>
              </a:rPr>
              <a:t>Default Gateway 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09298"/>
              </p:ext>
            </p:extLst>
          </p:nvPr>
        </p:nvGraphicFramePr>
        <p:xfrm>
          <a:off x="1397964" y="3021405"/>
          <a:ext cx="6960096" cy="38265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0032"/>
                <a:gridCol w="2320032"/>
                <a:gridCol w="2320032"/>
              </a:tblGrid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Sate 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State 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ar-EG" sz="2400" dirty="0"/>
                    </a:p>
                  </a:txBody>
                  <a:tcPr anchor="ctr"/>
                </a:tc>
              </a:tr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IP1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192.168.2.2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IP2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255.255.255.0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255.255.255.0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Subnet Mask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Default Gateway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Yes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No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Use router</a:t>
                      </a:r>
                      <a:endParaRPr lang="ar-EG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3" y="16905"/>
            <a:ext cx="7945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computer Know if two systems have the same Network or No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00576"/>
              </p:ext>
            </p:extLst>
          </p:nvPr>
        </p:nvGraphicFramePr>
        <p:xfrm>
          <a:off x="1085164" y="1340768"/>
          <a:ext cx="6960096" cy="1893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0032"/>
                <a:gridCol w="2320032"/>
                <a:gridCol w="2320032"/>
              </a:tblGrid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System_2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System_1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ar-EG" sz="2400" dirty="0"/>
                    </a:p>
                  </a:txBody>
                  <a:tcPr anchor="ctr"/>
                </a:tc>
              </a:tr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IP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255.255.255.0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255.255.255.0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Subnet Mask</a:t>
                      </a:r>
                      <a:endParaRPr lang="ar-EG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43513"/>
              </p:ext>
            </p:extLst>
          </p:nvPr>
        </p:nvGraphicFramePr>
        <p:xfrm>
          <a:off x="467544" y="3820620"/>
          <a:ext cx="8728962" cy="2056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9175"/>
                <a:gridCol w="4409787"/>
              </a:tblGrid>
              <a:tr h="26408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System_2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System_1</a:t>
                      </a:r>
                      <a:endParaRPr lang="ar-EG" sz="1800" dirty="0" smtClean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11000000   10101000  00000001  00000010</a:t>
                      </a:r>
                      <a:endParaRPr lang="ar-EG" dirty="0" smtClean="0"/>
                    </a:p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11000000   10101000  00000001  00000001</a:t>
                      </a:r>
                      <a:endParaRPr lang="ar-EG" dirty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11111111   11111111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11111111</a:t>
                      </a:r>
                      <a:r>
                        <a:rPr lang="en-US" baseline="0" dirty="0" smtClean="0"/>
                        <a:t>   00000000</a:t>
                      </a:r>
                      <a:endParaRPr lang="ar-E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11111111    11111111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11111111</a:t>
                      </a:r>
                      <a:r>
                        <a:rPr lang="en-US" baseline="0" dirty="0" smtClean="0"/>
                        <a:t>   00000000</a:t>
                      </a:r>
                      <a:endParaRPr lang="ar-EG" dirty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11000000    10101000  00000001  00000000</a:t>
                      </a:r>
                      <a:endParaRPr lang="ar-EG" dirty="0" smtClean="0"/>
                    </a:p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11000000     10101000  00000001  00000000</a:t>
                      </a:r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38444" y="6218148"/>
            <a:ext cx="435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 have the same Network. </a:t>
            </a:r>
            <a:endParaRPr lang="ar-EG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79455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B050"/>
                </a:solidFill>
              </a:rPr>
              <a:t>Two systems have </a:t>
            </a:r>
            <a:r>
              <a:rPr lang="en-US" sz="2800" b="1" dirty="0" smtClean="0">
                <a:solidFill>
                  <a:srgbClr val="7030A0"/>
                </a:solidFill>
              </a:rPr>
              <a:t>same Subnet </a:t>
            </a:r>
            <a:r>
              <a:rPr lang="en-US" sz="2800" dirty="0" smtClean="0">
                <a:solidFill>
                  <a:srgbClr val="FF0000"/>
                </a:solidFill>
              </a:rPr>
              <a:t>mask and The </a:t>
            </a:r>
            <a:r>
              <a:rPr lang="en-US" sz="2800" b="1" dirty="0" smtClean="0">
                <a:solidFill>
                  <a:srgbClr val="7030A0"/>
                </a:solidFill>
              </a:rPr>
              <a:t>same Network ID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</a:p>
          <a:p>
            <a:pPr algn="justLow"/>
            <a:r>
              <a:rPr lang="en-US" sz="2800" dirty="0" smtClean="0">
                <a:solidFill>
                  <a:srgbClr val="FF0000"/>
                </a:solidFill>
              </a:rPr>
              <a:t>Does that main they can Take each other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78299"/>
              </p:ext>
            </p:extLst>
          </p:nvPr>
        </p:nvGraphicFramePr>
        <p:xfrm>
          <a:off x="1085164" y="1679840"/>
          <a:ext cx="6960096" cy="1893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0032"/>
                <a:gridCol w="2320032"/>
                <a:gridCol w="2320032"/>
              </a:tblGrid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System_2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System_1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ar-EG" sz="2400" dirty="0"/>
                    </a:p>
                  </a:txBody>
                  <a:tcPr anchor="ctr"/>
                </a:tc>
              </a:tr>
              <a:tr h="62435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192.168.1.10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192.168.1.1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IP</a:t>
                      </a:r>
                      <a:endParaRPr lang="ar-EG" sz="2400" dirty="0"/>
                    </a:p>
                  </a:txBody>
                  <a:tcPr anchor="ctr"/>
                </a:tc>
              </a:tr>
              <a:tr h="64447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255.255.255.248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255.255.255.248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Subnet Mask</a:t>
                      </a:r>
                      <a:endParaRPr lang="ar-EG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25193"/>
              </p:ext>
            </p:extLst>
          </p:nvPr>
        </p:nvGraphicFramePr>
        <p:xfrm>
          <a:off x="467544" y="3820620"/>
          <a:ext cx="8728962" cy="2056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9175"/>
                <a:gridCol w="4409787"/>
              </a:tblGrid>
              <a:tr h="26408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System_2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System_1</a:t>
                      </a:r>
                      <a:endParaRPr lang="ar-EG" sz="1800" dirty="0" smtClean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11000000   10101000  00000001  00001010</a:t>
                      </a:r>
                      <a:endParaRPr lang="ar-EG" dirty="0" smtClean="0"/>
                    </a:p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11000000   10101000  00000001  00000001</a:t>
                      </a:r>
                      <a:endParaRPr lang="ar-EG" dirty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11111111   11111111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11111111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11111000</a:t>
                      </a:r>
                      <a:endParaRPr lang="ar-E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11111111    11111111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11111111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11111000</a:t>
                      </a:r>
                      <a:endParaRPr lang="ar-EG" dirty="0"/>
                    </a:p>
                  </a:txBody>
                  <a:tcPr/>
                </a:tc>
              </a:tr>
              <a:tr h="41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11000000    10101000  00000001  </a:t>
                      </a:r>
                      <a:r>
                        <a:rPr lang="en-US" b="1" dirty="0" smtClean="0"/>
                        <a:t>00001000</a:t>
                      </a:r>
                      <a:endParaRPr lang="ar-EG" b="1" dirty="0" smtClean="0"/>
                    </a:p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11000000     10101000  00000001  </a:t>
                      </a:r>
                      <a:r>
                        <a:rPr lang="en-US" b="1" dirty="0" smtClean="0"/>
                        <a:t>00000000</a:t>
                      </a:r>
                      <a:endParaRPr lang="ar-EG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38444" y="6218148"/>
            <a:ext cx="4904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Don’t  have the same Network. </a:t>
            </a:r>
            <a:endParaRPr lang="ar-EG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5913"/>
            <a:ext cx="46973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Address Classes</a:t>
            </a:r>
            <a:endParaRPr lang="ar-EG" sz="54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61287"/>
              </p:ext>
            </p:extLst>
          </p:nvPr>
        </p:nvGraphicFramePr>
        <p:xfrm>
          <a:off x="611560" y="1628800"/>
          <a:ext cx="8532440" cy="277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33110"/>
                <a:gridCol w="2133110"/>
                <a:gridCol w="2133110"/>
                <a:gridCol w="213311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Host Per Network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Subnet</a:t>
                      </a:r>
                      <a:r>
                        <a:rPr lang="en-US" baseline="0" dirty="0" smtClean="0"/>
                        <a:t>  Mask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First Octet v IP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E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16,777,214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255.0.0.0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1 - 126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Class  </a:t>
                      </a:r>
                      <a:r>
                        <a:rPr lang="en-US" sz="2400" b="1" dirty="0" smtClean="0"/>
                        <a:t>A</a:t>
                      </a:r>
                      <a:endParaRPr lang="ar-EG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65,534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255.255.0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128</a:t>
                      </a:r>
                      <a:r>
                        <a:rPr lang="en-US" baseline="0" dirty="0" smtClean="0"/>
                        <a:t> - 191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 </a:t>
                      </a:r>
                      <a:r>
                        <a:rPr lang="en-US" sz="2400" b="1" dirty="0" smtClean="0"/>
                        <a:t>B</a:t>
                      </a:r>
                      <a:endParaRPr lang="ar-EG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254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255.255.255.0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192</a:t>
                      </a:r>
                      <a:r>
                        <a:rPr lang="en-US" baseline="0" dirty="0" smtClean="0"/>
                        <a:t> - 223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 </a:t>
                      </a:r>
                      <a:r>
                        <a:rPr lang="en-US" sz="2400" b="1" dirty="0" smtClean="0"/>
                        <a:t>C</a:t>
                      </a:r>
                      <a:endParaRPr lang="ar-EG" b="1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multicasting applications</a:t>
                      </a:r>
                      <a:endParaRPr lang="ar-EG" sz="2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224 - 239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 </a:t>
                      </a:r>
                      <a:r>
                        <a:rPr lang="en-US" sz="2400" b="1" dirty="0" smtClean="0"/>
                        <a:t>D</a:t>
                      </a:r>
                      <a:endParaRPr lang="ar-EG" b="1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Experimental purposes</a:t>
                      </a:r>
                      <a:endParaRPr lang="ar-EG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240 - 247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  </a:t>
                      </a:r>
                      <a:r>
                        <a:rPr lang="en-US" sz="2400" b="1" dirty="0" smtClean="0"/>
                        <a:t>E</a:t>
                      </a:r>
                      <a:endParaRPr lang="ar-EG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5913"/>
            <a:ext cx="8637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Loopback </a:t>
            </a:r>
            <a:r>
              <a:rPr lang="en-US" sz="5400" b="1" dirty="0" smtClean="0">
                <a:solidFill>
                  <a:srgbClr val="FF0000"/>
                </a:solidFill>
              </a:rPr>
              <a:t>Address (</a:t>
            </a:r>
            <a:r>
              <a:rPr lang="en-US" sz="5400" b="1" dirty="0" smtClean="0">
                <a:solidFill>
                  <a:srgbClr val="002060"/>
                </a:solidFill>
              </a:rPr>
              <a:t>127.0.0.1</a:t>
            </a:r>
            <a:r>
              <a:rPr lang="en-US" sz="5400" b="1" dirty="0" smtClean="0">
                <a:solidFill>
                  <a:srgbClr val="FF0000"/>
                </a:solidFill>
              </a:rPr>
              <a:t>)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132856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The loopback </a:t>
            </a:r>
            <a:r>
              <a:rPr lang="en-US" sz="2800" dirty="0"/>
              <a:t>address is used to refer to the local </a:t>
            </a:r>
            <a:r>
              <a:rPr lang="en-US" sz="2800" dirty="0" smtClean="0"/>
              <a:t>system.</a:t>
            </a:r>
          </a:p>
          <a:p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verify that the TCP/IP software has initialized on the </a:t>
            </a:r>
            <a:r>
              <a:rPr lang="en-US" sz="2800" dirty="0" smtClean="0"/>
              <a:t>local system</a:t>
            </a:r>
          </a:p>
          <a:p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105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5913"/>
            <a:ext cx="5284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Private Addresses</a:t>
            </a:r>
            <a:endParaRPr lang="ar-EG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117400" cy="2749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3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0" y="476672"/>
            <a:ext cx="8229600" cy="1143000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8064896" cy="4752528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FFFF00"/>
                </a:solidFill>
              </a:rPr>
              <a:t>Thank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  <a:r>
              <a:rPr lang="ar-EG" sz="9600" b="1" dirty="0" err="1" smtClean="0">
                <a:solidFill>
                  <a:srgbClr val="FFFF00"/>
                </a:solidFill>
              </a:rPr>
              <a:t>you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00B0F0"/>
                </a:solidFill>
              </a:rPr>
              <a:t>for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FFFF00"/>
                </a:solidFill>
              </a:rPr>
              <a:t>your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  <a:r>
              <a:rPr lang="ar-EG" sz="9600" b="1" dirty="0" err="1" smtClean="0">
                <a:solidFill>
                  <a:srgbClr val="FFFF00"/>
                </a:solidFill>
              </a:rPr>
              <a:t>attention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endParaRPr lang="ar-EG" sz="55600" b="1" dirty="0" smtClean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endParaRPr lang="ar-EG" sz="9600" dirty="0"/>
          </a:p>
        </p:txBody>
      </p:sp>
    </p:spTree>
    <p:extLst>
      <p:ext uri="{BB962C8B-B14F-4D97-AF65-F5344CB8AC3E}">
        <p14:creationId xmlns:p14="http://schemas.microsoft.com/office/powerpoint/2010/main" val="15405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304" y="1196752"/>
            <a:ext cx="6781800" cy="92153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</a:rPr>
              <a:t>Identifying of </a:t>
            </a:r>
            <a:r>
              <a:rPr lang="en-US" sz="4500" b="1" dirty="0">
                <a:solidFill>
                  <a:srgbClr val="FF0000"/>
                </a:solidFill>
              </a:rPr>
              <a:t>TCP/IP</a:t>
            </a:r>
            <a:endParaRPr lang="ar-EG" sz="45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1518175"/>
            <a:ext cx="7765662" cy="1647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304" y="2420888"/>
            <a:ext cx="72580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Transmission </a:t>
            </a:r>
            <a:r>
              <a:rPr lang="en-US" sz="2400" b="1" dirty="0"/>
              <a:t>Control Protocol/Internet </a:t>
            </a:r>
            <a:r>
              <a:rPr lang="en-US" sz="2400" b="1" dirty="0" smtClean="0"/>
              <a:t>Protocol 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TCP/IP</a:t>
            </a:r>
            <a:r>
              <a:rPr lang="en-US" sz="2400" dirty="0"/>
              <a:t> model is a four-layer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TCP/IP</a:t>
            </a:r>
            <a:r>
              <a:rPr lang="en-US" sz="2400" dirty="0"/>
              <a:t> is a protocol </a:t>
            </a:r>
            <a:r>
              <a:rPr lang="en-US" sz="2400" dirty="0" smtClean="0"/>
              <a:t>suite (Telnet, ARP, FTP, TFTP)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providing </a:t>
            </a:r>
            <a:r>
              <a:rPr lang="en-US" sz="2400" dirty="0"/>
              <a:t>connection-oriented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Ensuring </a:t>
            </a:r>
            <a:r>
              <a:rPr lang="en-US" sz="2400" dirty="0"/>
              <a:t>delivery of the data.</a:t>
            </a:r>
            <a:r>
              <a:rPr lang="en-US" sz="2400" b="1" dirty="0"/>
              <a:t> 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28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6" y="692696"/>
            <a:ext cx="8099678" cy="5910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652" y="-15190"/>
            <a:ext cx="3079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TCP/IP Model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3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8640"/>
            <a:ext cx="5979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Application Layer Protocols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064948"/>
            <a:ext cx="6905993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HTTP </a:t>
            </a:r>
            <a:r>
              <a:rPr lang="en-US" sz="2800" dirty="0"/>
              <a:t>Hypertext Transfer </a:t>
            </a:r>
            <a:r>
              <a:rPr lang="en-US" sz="2800" dirty="0" smtClean="0"/>
              <a:t>Protocol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Allow </a:t>
            </a:r>
            <a:r>
              <a:rPr lang="en-US" sz="2800" dirty="0"/>
              <a:t>clients to request web </a:t>
            </a:r>
            <a:r>
              <a:rPr lang="en-US" sz="2800" dirty="0" smtClean="0"/>
              <a:t>pages. 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HTTPS</a:t>
            </a:r>
            <a:r>
              <a:rPr lang="en-US" sz="2800" dirty="0" smtClean="0"/>
              <a:t> </a:t>
            </a:r>
            <a:r>
              <a:rPr lang="en-US" sz="2800" dirty="0"/>
              <a:t>Hypertext Transfer Protocol, </a:t>
            </a:r>
            <a:r>
              <a:rPr lang="en-US" sz="2800" dirty="0" smtClean="0"/>
              <a:t>Secure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Encrypted format.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Secure Sockets </a:t>
            </a:r>
            <a:r>
              <a:rPr lang="en-US" sz="2800" dirty="0"/>
              <a:t>Layer (SSL</a:t>
            </a:r>
            <a:r>
              <a:rPr lang="en-US" sz="2800" dirty="0" smtClean="0"/>
              <a:t>).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Used </a:t>
            </a:r>
            <a:r>
              <a:rPr lang="en-US" sz="2800" dirty="0"/>
              <a:t>on </a:t>
            </a:r>
            <a:r>
              <a:rPr lang="en-US" sz="2800" dirty="0" smtClean="0"/>
              <a:t>e-commerce.</a:t>
            </a:r>
          </a:p>
          <a:p>
            <a:pPr lvl="2"/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/>
              <a:t>(SMTP) </a:t>
            </a:r>
            <a:r>
              <a:rPr lang="en-US" sz="2800" dirty="0"/>
              <a:t>Simple Mail Transfer Protocol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/>
              <a:t>Send or route mail over a </a:t>
            </a:r>
            <a:r>
              <a:rPr lang="en-US" sz="2800" dirty="0" smtClean="0"/>
              <a:t>TCP/IP.</a:t>
            </a:r>
            <a:endParaRPr lang="en-US" sz="2800" dirty="0"/>
          </a:p>
          <a:p>
            <a:pPr lvl="2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/>
              <a:t>FTP </a:t>
            </a:r>
            <a:r>
              <a:rPr lang="en-US" sz="2800" dirty="0"/>
              <a:t>File Transfer </a:t>
            </a:r>
            <a:r>
              <a:rPr lang="en-US" sz="2800" dirty="0" smtClean="0"/>
              <a:t>Protocol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Upload </a:t>
            </a:r>
            <a:r>
              <a:rPr lang="en-US" sz="2800" dirty="0"/>
              <a:t>and download </a:t>
            </a:r>
            <a:r>
              <a:rPr lang="en-US" sz="2800" dirty="0" smtClean="0"/>
              <a:t>files.</a:t>
            </a:r>
            <a:endParaRPr lang="en-US" sz="2800" dirty="0"/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9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3483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Transport Layer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2296430"/>
            <a:ext cx="6421951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(TCP) </a:t>
            </a:r>
            <a:r>
              <a:rPr lang="en-US" sz="3200" dirty="0"/>
              <a:t>Transmission Control </a:t>
            </a:r>
            <a:r>
              <a:rPr lang="en-US" sz="3200" dirty="0" smtClean="0"/>
              <a:t>Protocol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Acknowledgments.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/>
              <a:t>(</a:t>
            </a:r>
            <a:r>
              <a:rPr lang="en-US" sz="3200" b="1" dirty="0" smtClean="0"/>
              <a:t>UDP) </a:t>
            </a:r>
            <a:r>
              <a:rPr lang="en-US" sz="3200" dirty="0" smtClean="0"/>
              <a:t>User </a:t>
            </a:r>
            <a:r>
              <a:rPr lang="en-US" sz="3200" dirty="0"/>
              <a:t>Datagram </a:t>
            </a:r>
            <a:r>
              <a:rPr lang="en-US" sz="3200" dirty="0" smtClean="0"/>
              <a:t>Protocol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Don’t </a:t>
            </a:r>
            <a:r>
              <a:rPr lang="en-US" sz="2800" dirty="0"/>
              <a:t>require an </a:t>
            </a:r>
            <a:r>
              <a:rPr lang="en-US" sz="2800" dirty="0" smtClean="0"/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19320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3167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Internet Layer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1182" y="1499669"/>
            <a:ext cx="7640233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(IP) </a:t>
            </a:r>
            <a:r>
              <a:rPr lang="en-US" sz="3200" dirty="0"/>
              <a:t>Internet </a:t>
            </a:r>
            <a:r>
              <a:rPr lang="en-US" sz="3200" dirty="0" smtClean="0"/>
              <a:t>Protocol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Logical addressing.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Connectionless </a:t>
            </a:r>
            <a:r>
              <a:rPr lang="en-US" sz="3200" dirty="0"/>
              <a:t>delivery </a:t>
            </a:r>
            <a:r>
              <a:rPr lang="en-US" sz="3200" dirty="0" smtClean="0"/>
              <a:t>system.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Simply </a:t>
            </a:r>
            <a:r>
              <a:rPr lang="en-US" sz="3200" dirty="0"/>
              <a:t>sends the </a:t>
            </a:r>
            <a:r>
              <a:rPr lang="en-US" sz="3200" dirty="0" smtClean="0"/>
              <a:t>data.</a:t>
            </a:r>
          </a:p>
          <a:p>
            <a:endParaRPr lang="en-US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(</a:t>
            </a:r>
            <a:r>
              <a:rPr lang="en-US" sz="3200" b="1" dirty="0"/>
              <a:t>ICMP</a:t>
            </a:r>
            <a:r>
              <a:rPr lang="en-US" sz="3200" b="1" dirty="0" smtClean="0"/>
              <a:t>) </a:t>
            </a:r>
            <a:r>
              <a:rPr lang="en-US" sz="3200" dirty="0"/>
              <a:t>Internet Control Message Protocol</a:t>
            </a:r>
            <a:endParaRPr lang="en-US" sz="32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 smtClean="0"/>
              <a:t>Enable </a:t>
            </a:r>
            <a:r>
              <a:rPr lang="en-US" sz="2800" dirty="0"/>
              <a:t>share status and error </a:t>
            </a:r>
            <a:r>
              <a:rPr lang="en-US" sz="2800" dirty="0" smtClean="0"/>
              <a:t>information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/>
              <a:t>Are encapsulated within IP datagrams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dirty="0"/>
              <a:t>Ping and </a:t>
            </a:r>
            <a:r>
              <a:rPr lang="en-US" sz="2800" dirty="0" smtClean="0"/>
              <a:t>Tracert uses  ICMP protocol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13875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3167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Internet Layer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692" y="993782"/>
            <a:ext cx="620451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(</a:t>
            </a:r>
            <a:r>
              <a:rPr lang="en-US" sz="3200" b="1" dirty="0"/>
              <a:t>ARP</a:t>
            </a:r>
            <a:r>
              <a:rPr lang="en-US" sz="3200" b="1" dirty="0" smtClean="0"/>
              <a:t>) </a:t>
            </a:r>
            <a:r>
              <a:rPr lang="en-US" sz="3200" dirty="0"/>
              <a:t>Address Resolution </a:t>
            </a:r>
            <a:r>
              <a:rPr lang="en-US" sz="3200" dirty="0" smtClean="0"/>
              <a:t>Protocol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ARP request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/>
              <a:t>ARP reply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/>
              <a:t>RARP request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/>
              <a:t>RARP reply</a:t>
            </a:r>
            <a:endParaRPr lang="ar-EG" sz="8000" dirty="0"/>
          </a:p>
          <a:p>
            <a:pPr lvl="2"/>
            <a:endParaRPr 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519164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35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88640"/>
            <a:ext cx="3167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Internet Layer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692" y="993782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(</a:t>
            </a:r>
            <a:r>
              <a:rPr lang="en-US" sz="3200" b="1" dirty="0"/>
              <a:t>ARP</a:t>
            </a:r>
            <a:r>
              <a:rPr lang="en-US" sz="3200" b="1" dirty="0" smtClean="0"/>
              <a:t>) </a:t>
            </a:r>
            <a:r>
              <a:rPr lang="en-US" sz="3200" dirty="0" smtClean="0"/>
              <a:t>Working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7"/>
            <a:ext cx="7992888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1299" y="6296524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ARP </a:t>
            </a:r>
            <a:r>
              <a:rPr lang="en-US" sz="2800" b="1" dirty="0" smtClean="0"/>
              <a:t>Cache (</a:t>
            </a:r>
            <a:r>
              <a:rPr lang="en-US" sz="2800" dirty="0" smtClean="0"/>
              <a:t>arp -a</a:t>
            </a:r>
            <a:r>
              <a:rPr lang="en-US" sz="2800" b="1" dirty="0" smtClean="0"/>
              <a:t>)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8873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599</Words>
  <Application>Microsoft Office PowerPoint</Application>
  <PresentationFormat>On-screen Show (4:3)</PresentationFormat>
  <Paragraphs>222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Training</vt:lpstr>
      <vt:lpstr>TCP/IP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2013-11-03T17:26:55Z</dcterms:created>
  <dcterms:modified xsi:type="dcterms:W3CDTF">2013-12-14T13:23:10Z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